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6" r:id="rId2"/>
    <p:sldId id="285" r:id="rId3"/>
    <p:sldId id="283" r:id="rId4"/>
    <p:sldId id="284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2260" autoAdjust="0"/>
  </p:normalViewPr>
  <p:slideViewPr>
    <p:cSldViewPr snapToGrid="0">
      <p:cViewPr varScale="1">
        <p:scale>
          <a:sx n="77" d="100"/>
          <a:sy n="77" d="100"/>
        </p:scale>
        <p:origin x="8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796A2-BA6C-4720-8745-D799D5588FC5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95CA4-989B-4B2E-B1B8-50B11ACC70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88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95CA4-989B-4B2E-B1B8-50B11ACC70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92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95CA4-989B-4B2E-B1B8-50B11ACC70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15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2507-63D6-4EFD-AD08-798A57D9AC73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3F0-B71B-43B6-B460-32BE38B5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70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2507-63D6-4EFD-AD08-798A57D9AC73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3F0-B71B-43B6-B460-32BE38B5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91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2507-63D6-4EFD-AD08-798A57D9AC73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3F0-B71B-43B6-B460-32BE38B5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94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2507-63D6-4EFD-AD08-798A57D9AC73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3F0-B71B-43B6-B460-32BE38B5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44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2507-63D6-4EFD-AD08-798A57D9AC73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3F0-B71B-43B6-B460-32BE38B5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1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2507-63D6-4EFD-AD08-798A57D9AC73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3F0-B71B-43B6-B460-32BE38B5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70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2507-63D6-4EFD-AD08-798A57D9AC73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3F0-B71B-43B6-B460-32BE38B5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90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2507-63D6-4EFD-AD08-798A57D9AC73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3F0-B71B-43B6-B460-32BE38B5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18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2507-63D6-4EFD-AD08-798A57D9AC73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3F0-B71B-43B6-B460-32BE38B5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67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2507-63D6-4EFD-AD08-798A57D9AC73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3F0-B71B-43B6-B460-32BE38B5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08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2507-63D6-4EFD-AD08-798A57D9AC73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23F0-B71B-43B6-B460-32BE38B5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72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B2507-63D6-4EFD-AD08-798A57D9AC73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23F0-B71B-43B6-B460-32BE38B52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49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beta.vquest.nl/examin/Exam/Start" TargetMode="External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067" y="2087726"/>
            <a:ext cx="10618123" cy="1037368"/>
          </a:xfrm>
        </p:spPr>
        <p:txBody>
          <a:bodyPr>
            <a:normAutofit/>
          </a:bodyPr>
          <a:lstStyle/>
          <a:p>
            <a:r>
              <a:rPr lang="de-DE" sz="5400" b="1" dirty="0"/>
              <a:t>International </a:t>
            </a:r>
            <a:r>
              <a:rPr lang="de-DE" sz="5400" b="1" dirty="0" err="1"/>
              <a:t>patient</a:t>
            </a:r>
            <a:r>
              <a:rPr lang="de-DE" sz="5400" b="1" dirty="0"/>
              <a:t> </a:t>
            </a:r>
            <a:r>
              <a:rPr lang="de-DE" sz="5400" b="1" dirty="0" err="1"/>
              <a:t>case</a:t>
            </a:r>
            <a:r>
              <a:rPr lang="de-DE" sz="5400" b="1" dirty="0"/>
              <a:t> </a:t>
            </a:r>
            <a:r>
              <a:rPr lang="de-DE" sz="5400" b="1" dirty="0" err="1"/>
              <a:t>seminar</a:t>
            </a:r>
            <a:endParaRPr lang="de-DE" sz="54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6276" y="3295393"/>
            <a:ext cx="10445782" cy="1655762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/>
              <a:t>Date: 27.01.2023</a:t>
            </a:r>
          </a:p>
          <a:p>
            <a:pPr algn="l"/>
            <a:r>
              <a:rPr lang="de-DE" dirty="0"/>
              <a:t>Bas de Leng, </a:t>
            </a:r>
            <a:r>
              <a:rPr lang="de-DE" dirty="0" err="1"/>
              <a:t>Pauliina</a:t>
            </a:r>
            <a:r>
              <a:rPr lang="de-DE" dirty="0"/>
              <a:t> </a:t>
            </a:r>
            <a:r>
              <a:rPr lang="de-DE" dirty="0" err="1"/>
              <a:t>Kronqvist</a:t>
            </a:r>
            <a:r>
              <a:rPr lang="de-DE" dirty="0"/>
              <a:t>, </a:t>
            </a:r>
            <a:r>
              <a:rPr lang="de-DE" dirty="0" err="1"/>
              <a:t>Myrurgia</a:t>
            </a:r>
            <a:r>
              <a:rPr lang="de-DE" dirty="0"/>
              <a:t> Abdul Hamid, Jack </a:t>
            </a:r>
            <a:r>
              <a:rPr lang="de-DE" dirty="0" err="1"/>
              <a:t>Cleutjens</a:t>
            </a: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3" y="246127"/>
            <a:ext cx="3328743" cy="1092806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80963" y="6130260"/>
            <a:ext cx="11863387" cy="661858"/>
            <a:chOff x="80963" y="6130260"/>
            <a:chExt cx="11863387" cy="661858"/>
          </a:xfrm>
        </p:grpSpPr>
        <p:grpSp>
          <p:nvGrpSpPr>
            <p:cNvPr id="6" name="Gruppieren 5"/>
            <p:cNvGrpSpPr/>
            <p:nvPr/>
          </p:nvGrpSpPr>
          <p:grpSpPr>
            <a:xfrm>
              <a:off x="80963" y="6130260"/>
              <a:ext cx="2528888" cy="661858"/>
              <a:chOff x="252412" y="192088"/>
              <a:chExt cx="4314565" cy="1050193"/>
            </a:xfrm>
          </p:grpSpPr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412" y="192088"/>
                <a:ext cx="2543175" cy="838200"/>
              </a:xfrm>
              <a:prstGeom prst="rect">
                <a:avLst/>
              </a:prstGeom>
            </p:spPr>
          </p:pic>
          <p:sp>
            <p:nvSpPr>
              <p:cNvPr id="12" name="Rechteck 11"/>
              <p:cNvSpPr/>
              <p:nvPr/>
            </p:nvSpPr>
            <p:spPr>
              <a:xfrm>
                <a:off x="319087" y="849313"/>
                <a:ext cx="4247890" cy="392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smtClean="0"/>
                  <a:t>Partnerships for Digital Education Readiness</a:t>
                </a:r>
                <a:endParaRPr lang="de-DE" sz="1000" dirty="0"/>
              </a:p>
            </p:txBody>
          </p:sp>
        </p:grpSp>
        <p:grpSp>
          <p:nvGrpSpPr>
            <p:cNvPr id="7" name="Gruppieren 6"/>
            <p:cNvGrpSpPr/>
            <p:nvPr/>
          </p:nvGrpSpPr>
          <p:grpSpPr>
            <a:xfrm>
              <a:off x="6444156" y="6172952"/>
              <a:ext cx="5500194" cy="527687"/>
              <a:chOff x="4682031" y="6172952"/>
              <a:chExt cx="5500194" cy="527687"/>
            </a:xfrm>
          </p:grpSpPr>
          <p:pic>
            <p:nvPicPr>
              <p:cNvPr id="8" name="Grafik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2031" y="6210300"/>
                <a:ext cx="1985470" cy="490339"/>
              </a:xfrm>
              <a:prstGeom prst="rect">
                <a:avLst/>
              </a:prstGeom>
            </p:spPr>
          </p:pic>
          <p:pic>
            <p:nvPicPr>
              <p:cNvPr id="9" name="Grafik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655" b="8582"/>
              <a:stretch/>
            </p:blipFill>
            <p:spPr>
              <a:xfrm>
                <a:off x="6851232" y="6172952"/>
                <a:ext cx="1559344" cy="527687"/>
              </a:xfrm>
              <a:prstGeom prst="rect">
                <a:avLst/>
              </a:prstGeom>
            </p:spPr>
          </p:pic>
          <p:pic>
            <p:nvPicPr>
              <p:cNvPr id="10" name="Grafik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1717" y="6180109"/>
                <a:ext cx="1590508" cy="520530"/>
              </a:xfrm>
              <a:prstGeom prst="rect">
                <a:avLst/>
              </a:prstGeom>
            </p:spPr>
          </p:pic>
        </p:grpSp>
      </p:grpSp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077" y="4724029"/>
            <a:ext cx="3243273" cy="140623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267" y="5207944"/>
            <a:ext cx="1420434" cy="74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5716235" y="1085943"/>
            <a:ext cx="6216776" cy="3115267"/>
            <a:chOff x="4688006" y="2879183"/>
            <a:chExt cx="6216776" cy="3115267"/>
          </a:xfrm>
        </p:grpSpPr>
        <p:grpSp>
          <p:nvGrpSpPr>
            <p:cNvPr id="3" name="Gruppieren 2"/>
            <p:cNvGrpSpPr/>
            <p:nvPr/>
          </p:nvGrpSpPr>
          <p:grpSpPr>
            <a:xfrm>
              <a:off x="5355384" y="2879183"/>
              <a:ext cx="5549398" cy="2315597"/>
              <a:chOff x="5355384" y="2879183"/>
              <a:chExt cx="5549398" cy="2315597"/>
            </a:xfrm>
          </p:grpSpPr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5384" y="2879183"/>
                <a:ext cx="5335638" cy="1938654"/>
              </a:xfrm>
              <a:prstGeom prst="rect">
                <a:avLst/>
              </a:prstGeom>
            </p:spPr>
          </p:pic>
          <p:sp>
            <p:nvSpPr>
              <p:cNvPr id="10" name="Textfeld 9"/>
              <p:cNvSpPr txBox="1"/>
              <p:nvPr/>
            </p:nvSpPr>
            <p:spPr>
              <a:xfrm>
                <a:off x="6256083" y="4825448"/>
                <a:ext cx="46486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In-Class = </a:t>
                </a:r>
                <a:r>
                  <a:rPr lang="de-DE" dirty="0" err="1" smtClean="0"/>
                  <a:t>collaborative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work</a:t>
                </a:r>
                <a:r>
                  <a:rPr lang="de-DE" dirty="0" smtClean="0"/>
                  <a:t> in online </a:t>
                </a:r>
                <a:r>
                  <a:rPr lang="de-DE" dirty="0" err="1" smtClean="0"/>
                  <a:t>seminar</a:t>
                </a:r>
                <a:endParaRPr lang="de-DE" dirty="0"/>
              </a:p>
            </p:txBody>
          </p:sp>
        </p:grpSp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789" y="3970887"/>
              <a:ext cx="1140425" cy="1395169"/>
            </a:xfrm>
            <a:prstGeom prst="rect">
              <a:avLst/>
            </a:prstGeom>
          </p:spPr>
        </p:pic>
        <p:grpSp>
          <p:nvGrpSpPr>
            <p:cNvPr id="5" name="Gruppieren 4"/>
            <p:cNvGrpSpPr/>
            <p:nvPr/>
          </p:nvGrpSpPr>
          <p:grpSpPr>
            <a:xfrm>
              <a:off x="4688006" y="4737662"/>
              <a:ext cx="1420565" cy="1256788"/>
              <a:chOff x="-3810624" y="4602128"/>
              <a:chExt cx="1800226" cy="1600143"/>
            </a:xfrm>
          </p:grpSpPr>
          <p:pic>
            <p:nvPicPr>
              <p:cNvPr id="6" name="Grafik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48586" y="4602128"/>
                <a:ext cx="738188" cy="1329473"/>
              </a:xfrm>
              <a:prstGeom prst="rect">
                <a:avLst/>
              </a:prstGeom>
            </p:spPr>
          </p:pic>
          <p:pic>
            <p:nvPicPr>
              <p:cNvPr id="7" name="Grafik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10624" y="4602131"/>
                <a:ext cx="738188" cy="1329473"/>
              </a:xfrm>
              <a:prstGeom prst="rect">
                <a:avLst/>
              </a:prstGeom>
            </p:spPr>
          </p:pic>
          <p:pic>
            <p:nvPicPr>
              <p:cNvPr id="8" name="Grafik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293892" y="4872798"/>
                <a:ext cx="738188" cy="1329473"/>
              </a:xfrm>
              <a:prstGeom prst="rect">
                <a:avLst/>
              </a:prstGeom>
            </p:spPr>
          </p:pic>
        </p:grpSp>
      </p:grpSp>
      <p:grpSp>
        <p:nvGrpSpPr>
          <p:cNvPr id="11" name="Gruppieren 10"/>
          <p:cNvGrpSpPr/>
          <p:nvPr/>
        </p:nvGrpSpPr>
        <p:grpSpPr>
          <a:xfrm>
            <a:off x="93785" y="1080076"/>
            <a:ext cx="4855905" cy="3047933"/>
            <a:chOff x="-159199" y="2873316"/>
            <a:chExt cx="4855905" cy="3047933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1120576" y="2873316"/>
              <a:ext cx="3576130" cy="2311525"/>
              <a:chOff x="1120576" y="2873316"/>
              <a:chExt cx="3576130" cy="2311525"/>
            </a:xfrm>
          </p:grpSpPr>
          <p:pic>
            <p:nvPicPr>
              <p:cNvPr id="18" name="Grafik 1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738"/>
              <a:stretch/>
            </p:blipFill>
            <p:spPr>
              <a:xfrm>
                <a:off x="1120576" y="2873316"/>
                <a:ext cx="3420272" cy="1956079"/>
              </a:xfrm>
              <a:prstGeom prst="rect">
                <a:avLst/>
              </a:prstGeom>
            </p:spPr>
          </p:pic>
          <p:sp>
            <p:nvSpPr>
              <p:cNvPr id="19" name="Textfeld 18"/>
              <p:cNvSpPr txBox="1"/>
              <p:nvPr/>
            </p:nvSpPr>
            <p:spPr>
              <a:xfrm>
                <a:off x="1292317" y="4815509"/>
                <a:ext cx="34043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Out-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-Class = individual </a:t>
                </a:r>
                <a:r>
                  <a:rPr lang="de-DE" dirty="0" err="1" smtClean="0"/>
                  <a:t>selfstudy</a:t>
                </a:r>
                <a:endParaRPr lang="de-DE" dirty="0"/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-159199" y="4091110"/>
              <a:ext cx="1605554" cy="1830139"/>
              <a:chOff x="-321124" y="4567360"/>
              <a:chExt cx="1605554" cy="1830139"/>
            </a:xfrm>
          </p:grpSpPr>
          <p:grpSp>
            <p:nvGrpSpPr>
              <p:cNvPr id="14" name="Gruppieren 13"/>
              <p:cNvGrpSpPr/>
              <p:nvPr/>
            </p:nvGrpSpPr>
            <p:grpSpPr>
              <a:xfrm>
                <a:off x="144005" y="4567360"/>
                <a:ext cx="1140425" cy="1708597"/>
                <a:chOff x="180720" y="4265847"/>
                <a:chExt cx="1140425" cy="1708597"/>
              </a:xfrm>
            </p:grpSpPr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720" y="4265847"/>
                  <a:ext cx="1140425" cy="1395169"/>
                </a:xfrm>
                <a:prstGeom prst="rect">
                  <a:avLst/>
                </a:prstGeom>
              </p:spPr>
            </p:pic>
            <p:pic>
              <p:nvPicPr>
                <p:cNvPr id="17" name="Grafik 1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048" y="4925352"/>
                  <a:ext cx="582507" cy="1049092"/>
                </a:xfrm>
                <a:prstGeom prst="rect">
                  <a:avLst/>
                </a:prstGeom>
              </p:spPr>
            </p:pic>
          </p:grpSp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21124" y="5377811"/>
                <a:ext cx="1033405" cy="1019688"/>
              </a:xfrm>
              <a:prstGeom prst="rect">
                <a:avLst/>
              </a:prstGeom>
            </p:spPr>
          </p:pic>
        </p:grpSp>
      </p:grpSp>
      <p:sp>
        <p:nvSpPr>
          <p:cNvPr id="20" name="Titel 10"/>
          <p:cNvSpPr txBox="1">
            <a:spLocks/>
          </p:cNvSpPr>
          <p:nvPr/>
        </p:nvSpPr>
        <p:spPr>
          <a:xfrm>
            <a:off x="252805" y="319969"/>
            <a:ext cx="10153463" cy="638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 smtClean="0"/>
              <a:t>Flipped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classroom</a:t>
            </a:r>
            <a:r>
              <a:rPr lang="de-DE" sz="3600" b="1" dirty="0"/>
              <a:t> </a:t>
            </a:r>
            <a:r>
              <a:rPr lang="de-DE" sz="3600" b="1" dirty="0" smtClean="0"/>
              <a:t>'International </a:t>
            </a:r>
            <a:r>
              <a:rPr lang="de-DE" sz="3600" b="1" dirty="0" smtClean="0"/>
              <a:t>Patient </a:t>
            </a:r>
            <a:r>
              <a:rPr lang="de-DE" sz="3600" b="1" dirty="0" err="1" smtClean="0"/>
              <a:t>case</a:t>
            </a:r>
            <a:r>
              <a:rPr lang="de-DE" sz="3600" b="1" dirty="0" smtClean="0"/>
              <a:t> </a:t>
            </a:r>
            <a:r>
              <a:rPr lang="de-DE" sz="3600" b="1" dirty="0" smtClean="0"/>
              <a:t>Seminar'</a:t>
            </a:r>
            <a:endParaRPr lang="de-DE" sz="3600" b="1" dirty="0"/>
          </a:p>
        </p:txBody>
      </p:sp>
      <p:sp>
        <p:nvSpPr>
          <p:cNvPr id="27" name="Pfeil nach unten 26"/>
          <p:cNvSpPr/>
          <p:nvPr/>
        </p:nvSpPr>
        <p:spPr>
          <a:xfrm>
            <a:off x="2796844" y="3583605"/>
            <a:ext cx="776441" cy="77027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589" y="4253949"/>
            <a:ext cx="2730084" cy="164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feld 30"/>
          <p:cNvSpPr txBox="1"/>
          <p:nvPr/>
        </p:nvSpPr>
        <p:spPr>
          <a:xfrm>
            <a:off x="494536" y="5865087"/>
            <a:ext cx="156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Video </a:t>
            </a:r>
            <a:r>
              <a:rPr lang="de-DE" dirty="0" err="1" smtClean="0"/>
              <a:t>tutorials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2198285" y="6193943"/>
            <a:ext cx="238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H5P </a:t>
            </a:r>
            <a:r>
              <a:rPr lang="de-DE" dirty="0" err="1" smtClean="0"/>
              <a:t>interactive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endParaRPr lang="de-DE" dirty="0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2"/>
          <a:stretch/>
        </p:blipFill>
        <p:spPr>
          <a:xfrm>
            <a:off x="3446991" y="4337761"/>
            <a:ext cx="2556243" cy="1469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3432" y="4636823"/>
            <a:ext cx="2637477" cy="159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Textfeld 36"/>
          <p:cNvSpPr txBox="1"/>
          <p:nvPr/>
        </p:nvSpPr>
        <p:spPr>
          <a:xfrm>
            <a:off x="4706487" y="5865087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VQuest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endParaRPr lang="de-DE" dirty="0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003" y="4337761"/>
            <a:ext cx="2335442" cy="1480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09" y="4336894"/>
            <a:ext cx="2614391" cy="1470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Textfeld 39"/>
          <p:cNvSpPr txBox="1"/>
          <p:nvPr/>
        </p:nvSpPr>
        <p:spPr>
          <a:xfrm>
            <a:off x="6631813" y="5865087"/>
            <a:ext cx="133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VQuest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>
          <a:xfrm>
            <a:off x="9125844" y="5865087"/>
            <a:ext cx="2789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PRISMA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dashboard</a:t>
            </a:r>
            <a:endParaRPr lang="de-DE" dirty="0"/>
          </a:p>
        </p:txBody>
      </p:sp>
      <p:sp>
        <p:nvSpPr>
          <p:cNvPr id="42" name="Pfeil nach unten 41"/>
          <p:cNvSpPr/>
          <p:nvPr/>
        </p:nvSpPr>
        <p:spPr>
          <a:xfrm>
            <a:off x="8730848" y="3583605"/>
            <a:ext cx="776441" cy="77027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762475" y="1030636"/>
            <a:ext cx="43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❶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865316" y="1030636"/>
            <a:ext cx="43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❷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7344791" y="3831878"/>
            <a:ext cx="118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Intra-team</a:t>
            </a: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10044021" y="3831878"/>
            <a:ext cx="1187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Inter-team</a:t>
            </a:r>
            <a:endParaRPr lang="de-DE" dirty="0"/>
          </a:p>
        </p:txBody>
      </p:sp>
      <p:sp>
        <p:nvSpPr>
          <p:cNvPr id="48" name="Textfeld 47"/>
          <p:cNvSpPr txBox="1"/>
          <p:nvPr/>
        </p:nvSpPr>
        <p:spPr>
          <a:xfrm>
            <a:off x="7011821" y="3689191"/>
            <a:ext cx="813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9686191" y="3714079"/>
            <a:ext cx="813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b</a:t>
            </a:r>
            <a:r>
              <a:rPr lang="de-DE" sz="3200" b="1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45" name="Grafik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36" y="3374186"/>
            <a:ext cx="1037257" cy="24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rafik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33" y="2233381"/>
            <a:ext cx="650957" cy="677442"/>
          </a:xfrm>
          <a:prstGeom prst="rect">
            <a:avLst/>
          </a:prstGeom>
        </p:spPr>
      </p:pic>
      <p:pic>
        <p:nvPicPr>
          <p:cNvPr id="90" name="Grafik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02" y="5308173"/>
            <a:ext cx="650957" cy="677442"/>
          </a:xfrm>
          <a:prstGeom prst="rect">
            <a:avLst/>
          </a:prstGeom>
        </p:spPr>
      </p:pic>
      <p:pic>
        <p:nvPicPr>
          <p:cNvPr id="88" name="Grafik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911" y="3694930"/>
            <a:ext cx="650957" cy="677442"/>
          </a:xfrm>
          <a:prstGeom prst="rect">
            <a:avLst/>
          </a:prstGeom>
        </p:spPr>
      </p:pic>
      <p:sp>
        <p:nvSpPr>
          <p:cNvPr id="86" name="Freihandform 85"/>
          <p:cNvSpPr/>
          <p:nvPr/>
        </p:nvSpPr>
        <p:spPr>
          <a:xfrm>
            <a:off x="4527872" y="2127950"/>
            <a:ext cx="4391345" cy="2817184"/>
          </a:xfrm>
          <a:custGeom>
            <a:avLst/>
            <a:gdLst>
              <a:gd name="connsiteX0" fmla="*/ 1443864 w 4391345"/>
              <a:gd name="connsiteY0" fmla="*/ 2684880 h 2817184"/>
              <a:gd name="connsiteX1" fmla="*/ 257090 w 4391345"/>
              <a:gd name="connsiteY1" fmla="*/ 2655697 h 2817184"/>
              <a:gd name="connsiteX2" fmla="*/ 43081 w 4391345"/>
              <a:gd name="connsiteY2" fmla="*/ 1079816 h 2817184"/>
              <a:gd name="connsiteX3" fmla="*/ 869932 w 4391345"/>
              <a:gd name="connsiteY3" fmla="*/ 184871 h 2817184"/>
              <a:gd name="connsiteX4" fmla="*/ 2513907 w 4391345"/>
              <a:gd name="connsiteY4" fmla="*/ 46 h 2817184"/>
              <a:gd name="connsiteX5" fmla="*/ 4391345 w 4391345"/>
              <a:gd name="connsiteY5" fmla="*/ 165416 h 2817184"/>
              <a:gd name="connsiteX6" fmla="*/ 4391345 w 4391345"/>
              <a:gd name="connsiteY6" fmla="*/ 165416 h 281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1345" h="2817184">
                <a:moveTo>
                  <a:pt x="1443864" y="2684880"/>
                </a:moveTo>
                <a:cubicBezTo>
                  <a:pt x="967209" y="2804044"/>
                  <a:pt x="490554" y="2923208"/>
                  <a:pt x="257090" y="2655697"/>
                </a:cubicBezTo>
                <a:cubicBezTo>
                  <a:pt x="23626" y="2388186"/>
                  <a:pt x="-59059" y="1491620"/>
                  <a:pt x="43081" y="1079816"/>
                </a:cubicBezTo>
                <a:cubicBezTo>
                  <a:pt x="145221" y="668012"/>
                  <a:pt x="458128" y="364833"/>
                  <a:pt x="869932" y="184871"/>
                </a:cubicBezTo>
                <a:cubicBezTo>
                  <a:pt x="1281736" y="4909"/>
                  <a:pt x="1927005" y="3288"/>
                  <a:pt x="2513907" y="46"/>
                </a:cubicBezTo>
                <a:cubicBezTo>
                  <a:pt x="3100809" y="-3196"/>
                  <a:pt x="4391345" y="165416"/>
                  <a:pt x="4391345" y="165416"/>
                </a:cubicBezTo>
                <a:lnTo>
                  <a:pt x="4391345" y="165416"/>
                </a:lnTo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Freihandform 84"/>
          <p:cNvSpPr/>
          <p:nvPr/>
        </p:nvSpPr>
        <p:spPr>
          <a:xfrm>
            <a:off x="7771558" y="2625979"/>
            <a:ext cx="3359177" cy="3237437"/>
          </a:xfrm>
          <a:custGeom>
            <a:avLst/>
            <a:gdLst>
              <a:gd name="connsiteX0" fmla="*/ 2013051 w 3769569"/>
              <a:gd name="connsiteY0" fmla="*/ 0 h 3526485"/>
              <a:gd name="connsiteX1" fmla="*/ 3258191 w 3769569"/>
              <a:gd name="connsiteY1" fmla="*/ 515566 h 3526485"/>
              <a:gd name="connsiteX2" fmla="*/ 3734846 w 3769569"/>
              <a:gd name="connsiteY2" fmla="*/ 2295728 h 3526485"/>
              <a:gd name="connsiteX3" fmla="*/ 2392429 w 3769569"/>
              <a:gd name="connsiteY3" fmla="*/ 3443592 h 3526485"/>
              <a:gd name="connsiteX4" fmla="*/ 310710 w 3769569"/>
              <a:gd name="connsiteY4" fmla="*/ 3433864 h 3526485"/>
              <a:gd name="connsiteX5" fmla="*/ 48063 w 3769569"/>
              <a:gd name="connsiteY5" fmla="*/ 3414409 h 352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9569" h="3526485">
                <a:moveTo>
                  <a:pt x="2013051" y="0"/>
                </a:moveTo>
                <a:cubicBezTo>
                  <a:pt x="2492138" y="66472"/>
                  <a:pt x="2971225" y="132945"/>
                  <a:pt x="3258191" y="515566"/>
                </a:cubicBezTo>
                <a:cubicBezTo>
                  <a:pt x="3545157" y="898187"/>
                  <a:pt x="3879140" y="1807724"/>
                  <a:pt x="3734846" y="2295728"/>
                </a:cubicBezTo>
                <a:cubicBezTo>
                  <a:pt x="3590552" y="2783732"/>
                  <a:pt x="2963118" y="3253903"/>
                  <a:pt x="2392429" y="3443592"/>
                </a:cubicBezTo>
                <a:cubicBezTo>
                  <a:pt x="1821740" y="3633281"/>
                  <a:pt x="701438" y="3438728"/>
                  <a:pt x="310710" y="3433864"/>
                </a:cubicBezTo>
                <a:cubicBezTo>
                  <a:pt x="-80018" y="3429000"/>
                  <a:pt x="-15978" y="3421704"/>
                  <a:pt x="48063" y="3414409"/>
                </a:cubicBezTo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4655066" y="3068669"/>
            <a:ext cx="1117502" cy="856527"/>
            <a:chOff x="475488" y="2026143"/>
            <a:chExt cx="1117502" cy="856527"/>
          </a:xfrm>
        </p:grpSpPr>
        <p:grpSp>
          <p:nvGrpSpPr>
            <p:cNvPr id="6" name="Gruppieren 5"/>
            <p:cNvGrpSpPr/>
            <p:nvPr/>
          </p:nvGrpSpPr>
          <p:grpSpPr>
            <a:xfrm>
              <a:off x="1172366" y="2026143"/>
              <a:ext cx="420624" cy="513682"/>
              <a:chOff x="1600200" y="2066544"/>
              <a:chExt cx="932688" cy="1180618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1865376" y="2066544"/>
                <a:ext cx="402336" cy="3840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Bogen 13"/>
              <p:cNvSpPr/>
              <p:nvPr/>
            </p:nvSpPr>
            <p:spPr>
              <a:xfrm>
                <a:off x="1600200" y="2518178"/>
                <a:ext cx="932688" cy="728984"/>
              </a:xfrm>
              <a:prstGeom prst="arc">
                <a:avLst>
                  <a:gd name="adj1" fmla="val 10828647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" name="Gruppieren 6"/>
            <p:cNvGrpSpPr/>
            <p:nvPr/>
          </p:nvGrpSpPr>
          <p:grpSpPr>
            <a:xfrm>
              <a:off x="685800" y="2026143"/>
              <a:ext cx="676656" cy="856527"/>
              <a:chOff x="1600200" y="2066544"/>
              <a:chExt cx="932688" cy="1180618"/>
            </a:xfrm>
          </p:grpSpPr>
          <p:sp>
            <p:nvSpPr>
              <p:cNvPr id="11" name="Ellipse 10"/>
              <p:cNvSpPr/>
              <p:nvPr/>
            </p:nvSpPr>
            <p:spPr>
              <a:xfrm>
                <a:off x="1865376" y="2066544"/>
                <a:ext cx="402336" cy="38404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Bogen 11"/>
              <p:cNvSpPr/>
              <p:nvPr/>
            </p:nvSpPr>
            <p:spPr>
              <a:xfrm>
                <a:off x="1600200" y="2518178"/>
                <a:ext cx="932688" cy="728984"/>
              </a:xfrm>
              <a:prstGeom prst="arc">
                <a:avLst>
                  <a:gd name="adj1" fmla="val 10828647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" name="Gruppieren 7"/>
            <p:cNvGrpSpPr/>
            <p:nvPr/>
          </p:nvGrpSpPr>
          <p:grpSpPr>
            <a:xfrm>
              <a:off x="475488" y="2026143"/>
              <a:ext cx="420624" cy="513682"/>
              <a:chOff x="1600200" y="2066544"/>
              <a:chExt cx="932688" cy="1180618"/>
            </a:xfrm>
          </p:grpSpPr>
          <p:sp>
            <p:nvSpPr>
              <p:cNvPr id="9" name="Ellipse 8"/>
              <p:cNvSpPr/>
              <p:nvPr/>
            </p:nvSpPr>
            <p:spPr>
              <a:xfrm>
                <a:off x="1865376" y="2066544"/>
                <a:ext cx="402336" cy="3840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Bogen 9"/>
              <p:cNvSpPr/>
              <p:nvPr/>
            </p:nvSpPr>
            <p:spPr>
              <a:xfrm>
                <a:off x="1600200" y="2518178"/>
                <a:ext cx="932688" cy="728984"/>
              </a:xfrm>
              <a:prstGeom prst="arc">
                <a:avLst>
                  <a:gd name="adj1" fmla="val 10828647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5" name="Gruppieren 14"/>
          <p:cNvGrpSpPr/>
          <p:nvPr/>
        </p:nvGrpSpPr>
        <p:grpSpPr>
          <a:xfrm>
            <a:off x="5807009" y="3399957"/>
            <a:ext cx="866123" cy="860190"/>
            <a:chOff x="8107587" y="224973"/>
            <a:chExt cx="1766847" cy="1822446"/>
          </a:xfrm>
        </p:grpSpPr>
        <p:pic>
          <p:nvPicPr>
            <p:cNvPr id="16" name="Grafik 15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351" y="311704"/>
              <a:ext cx="1357317" cy="927816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587" y="224973"/>
              <a:ext cx="1766847" cy="1822446"/>
            </a:xfrm>
            <a:prstGeom prst="rect">
              <a:avLst/>
            </a:prstGeom>
          </p:spPr>
        </p:pic>
      </p:grpSp>
      <p:pic>
        <p:nvPicPr>
          <p:cNvPr id="18" name="Grafi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23" y="3392029"/>
            <a:ext cx="503192" cy="90624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36" y="3384626"/>
            <a:ext cx="503192" cy="906246"/>
          </a:xfrm>
          <a:prstGeom prst="rect">
            <a:avLst/>
          </a:prstGeom>
        </p:spPr>
      </p:pic>
      <p:grpSp>
        <p:nvGrpSpPr>
          <p:cNvPr id="21" name="Gruppieren 20"/>
          <p:cNvGrpSpPr/>
          <p:nvPr/>
        </p:nvGrpSpPr>
        <p:grpSpPr>
          <a:xfrm>
            <a:off x="6948239" y="1693920"/>
            <a:ext cx="1117502" cy="856527"/>
            <a:chOff x="475488" y="2026143"/>
            <a:chExt cx="1117502" cy="856527"/>
          </a:xfrm>
        </p:grpSpPr>
        <p:grpSp>
          <p:nvGrpSpPr>
            <p:cNvPr id="22" name="Gruppieren 21"/>
            <p:cNvGrpSpPr/>
            <p:nvPr/>
          </p:nvGrpSpPr>
          <p:grpSpPr>
            <a:xfrm>
              <a:off x="1172366" y="2026143"/>
              <a:ext cx="420624" cy="513682"/>
              <a:chOff x="1600200" y="2066544"/>
              <a:chExt cx="932688" cy="1180618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1865376" y="2066544"/>
                <a:ext cx="402336" cy="3840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Bogen 29"/>
              <p:cNvSpPr/>
              <p:nvPr/>
            </p:nvSpPr>
            <p:spPr>
              <a:xfrm>
                <a:off x="1600200" y="2518178"/>
                <a:ext cx="932688" cy="728984"/>
              </a:xfrm>
              <a:prstGeom prst="arc">
                <a:avLst>
                  <a:gd name="adj1" fmla="val 10828647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" name="Gruppieren 22"/>
            <p:cNvGrpSpPr/>
            <p:nvPr/>
          </p:nvGrpSpPr>
          <p:grpSpPr>
            <a:xfrm>
              <a:off x="685800" y="2026143"/>
              <a:ext cx="676656" cy="856527"/>
              <a:chOff x="1600200" y="2066544"/>
              <a:chExt cx="932688" cy="1180618"/>
            </a:xfrm>
          </p:grpSpPr>
          <p:sp>
            <p:nvSpPr>
              <p:cNvPr id="27" name="Ellipse 26"/>
              <p:cNvSpPr/>
              <p:nvPr/>
            </p:nvSpPr>
            <p:spPr>
              <a:xfrm>
                <a:off x="1865376" y="2066544"/>
                <a:ext cx="402336" cy="38404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Bogen 27"/>
              <p:cNvSpPr/>
              <p:nvPr/>
            </p:nvSpPr>
            <p:spPr>
              <a:xfrm>
                <a:off x="1600200" y="2518178"/>
                <a:ext cx="932688" cy="728984"/>
              </a:xfrm>
              <a:prstGeom prst="arc">
                <a:avLst>
                  <a:gd name="adj1" fmla="val 10828647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" name="Gruppieren 23"/>
            <p:cNvGrpSpPr/>
            <p:nvPr/>
          </p:nvGrpSpPr>
          <p:grpSpPr>
            <a:xfrm>
              <a:off x="475488" y="2026143"/>
              <a:ext cx="420624" cy="513682"/>
              <a:chOff x="1600200" y="2066544"/>
              <a:chExt cx="932688" cy="1180618"/>
            </a:xfrm>
          </p:grpSpPr>
          <p:sp>
            <p:nvSpPr>
              <p:cNvPr id="25" name="Ellipse 24"/>
              <p:cNvSpPr/>
              <p:nvPr/>
            </p:nvSpPr>
            <p:spPr>
              <a:xfrm>
                <a:off x="1865376" y="2066544"/>
                <a:ext cx="402336" cy="3840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Bogen 25"/>
              <p:cNvSpPr/>
              <p:nvPr/>
            </p:nvSpPr>
            <p:spPr>
              <a:xfrm>
                <a:off x="1600200" y="2518178"/>
                <a:ext cx="932688" cy="728984"/>
              </a:xfrm>
              <a:prstGeom prst="arc">
                <a:avLst>
                  <a:gd name="adj1" fmla="val 10828647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1" name="Gruppieren 30"/>
          <p:cNvGrpSpPr/>
          <p:nvPr/>
        </p:nvGrpSpPr>
        <p:grpSpPr>
          <a:xfrm>
            <a:off x="8180772" y="2009877"/>
            <a:ext cx="866123" cy="860190"/>
            <a:chOff x="8107587" y="224973"/>
            <a:chExt cx="1766847" cy="1822446"/>
          </a:xfrm>
        </p:grpSpPr>
        <p:pic>
          <p:nvPicPr>
            <p:cNvPr id="32" name="Grafik 31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351" y="311704"/>
              <a:ext cx="1357317" cy="927816"/>
            </a:xfrm>
            <a:prstGeom prst="rect">
              <a:avLst/>
            </a:prstGeom>
          </p:spPr>
        </p:pic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587" y="224973"/>
              <a:ext cx="1766847" cy="1822446"/>
            </a:xfrm>
            <a:prstGeom prst="rect">
              <a:avLst/>
            </a:prstGeom>
          </p:spPr>
        </p:pic>
      </p:grpSp>
      <p:pic>
        <p:nvPicPr>
          <p:cNvPr id="35" name="Grafik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09" y="2009877"/>
            <a:ext cx="503192" cy="906246"/>
          </a:xfrm>
          <a:prstGeom prst="rect">
            <a:avLst/>
          </a:prstGeom>
        </p:spPr>
      </p:pic>
      <p:grpSp>
        <p:nvGrpSpPr>
          <p:cNvPr id="37" name="Gruppieren 36"/>
          <p:cNvGrpSpPr/>
          <p:nvPr/>
        </p:nvGrpSpPr>
        <p:grpSpPr>
          <a:xfrm>
            <a:off x="9378175" y="3181248"/>
            <a:ext cx="1117502" cy="856527"/>
            <a:chOff x="475488" y="2026143"/>
            <a:chExt cx="1117502" cy="856527"/>
          </a:xfrm>
        </p:grpSpPr>
        <p:grpSp>
          <p:nvGrpSpPr>
            <p:cNvPr id="38" name="Gruppieren 37"/>
            <p:cNvGrpSpPr/>
            <p:nvPr/>
          </p:nvGrpSpPr>
          <p:grpSpPr>
            <a:xfrm>
              <a:off x="1172366" y="2026143"/>
              <a:ext cx="420624" cy="513682"/>
              <a:chOff x="1600200" y="2066544"/>
              <a:chExt cx="932688" cy="1180618"/>
            </a:xfrm>
          </p:grpSpPr>
          <p:sp>
            <p:nvSpPr>
              <p:cNvPr id="45" name="Ellipse 44"/>
              <p:cNvSpPr/>
              <p:nvPr/>
            </p:nvSpPr>
            <p:spPr>
              <a:xfrm>
                <a:off x="1865376" y="2066544"/>
                <a:ext cx="402336" cy="3840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Bogen 45"/>
              <p:cNvSpPr/>
              <p:nvPr/>
            </p:nvSpPr>
            <p:spPr>
              <a:xfrm>
                <a:off x="1600200" y="2518178"/>
                <a:ext cx="932688" cy="728984"/>
              </a:xfrm>
              <a:prstGeom prst="arc">
                <a:avLst>
                  <a:gd name="adj1" fmla="val 10828647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" name="Gruppieren 38"/>
            <p:cNvGrpSpPr/>
            <p:nvPr/>
          </p:nvGrpSpPr>
          <p:grpSpPr>
            <a:xfrm>
              <a:off x="685800" y="2026143"/>
              <a:ext cx="676656" cy="856527"/>
              <a:chOff x="1600200" y="2066544"/>
              <a:chExt cx="932688" cy="1180618"/>
            </a:xfrm>
          </p:grpSpPr>
          <p:sp>
            <p:nvSpPr>
              <p:cNvPr id="43" name="Ellipse 42"/>
              <p:cNvSpPr/>
              <p:nvPr/>
            </p:nvSpPr>
            <p:spPr>
              <a:xfrm>
                <a:off x="1865376" y="2066544"/>
                <a:ext cx="402336" cy="38404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Bogen 43"/>
              <p:cNvSpPr/>
              <p:nvPr/>
            </p:nvSpPr>
            <p:spPr>
              <a:xfrm>
                <a:off x="1600200" y="2518178"/>
                <a:ext cx="932688" cy="728984"/>
              </a:xfrm>
              <a:prstGeom prst="arc">
                <a:avLst>
                  <a:gd name="adj1" fmla="val 10828647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" name="Gruppieren 39"/>
            <p:cNvGrpSpPr/>
            <p:nvPr/>
          </p:nvGrpSpPr>
          <p:grpSpPr>
            <a:xfrm>
              <a:off x="475488" y="2026143"/>
              <a:ext cx="420624" cy="513682"/>
              <a:chOff x="1600200" y="2066544"/>
              <a:chExt cx="932688" cy="1180618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1865376" y="2066544"/>
                <a:ext cx="402336" cy="3840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Bogen 41"/>
              <p:cNvSpPr/>
              <p:nvPr/>
            </p:nvSpPr>
            <p:spPr>
              <a:xfrm>
                <a:off x="1600200" y="2518178"/>
                <a:ext cx="932688" cy="728984"/>
              </a:xfrm>
              <a:prstGeom prst="arc">
                <a:avLst>
                  <a:gd name="adj1" fmla="val 10828647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47" name="Gruppieren 46"/>
          <p:cNvGrpSpPr/>
          <p:nvPr/>
        </p:nvGrpSpPr>
        <p:grpSpPr>
          <a:xfrm>
            <a:off x="10610708" y="3497205"/>
            <a:ext cx="866123" cy="860190"/>
            <a:chOff x="8107587" y="224973"/>
            <a:chExt cx="1766847" cy="1822446"/>
          </a:xfrm>
        </p:grpSpPr>
        <p:pic>
          <p:nvPicPr>
            <p:cNvPr id="48" name="Grafik 47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351" y="311704"/>
              <a:ext cx="1357317" cy="927816"/>
            </a:xfrm>
            <a:prstGeom prst="rect">
              <a:avLst/>
            </a:prstGeom>
          </p:spPr>
        </p:pic>
        <p:pic>
          <p:nvPicPr>
            <p:cNvPr id="49" name="Grafik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587" y="224973"/>
              <a:ext cx="1766847" cy="1822446"/>
            </a:xfrm>
            <a:prstGeom prst="rect">
              <a:avLst/>
            </a:prstGeom>
          </p:spPr>
        </p:pic>
      </p:grpSp>
      <p:grpSp>
        <p:nvGrpSpPr>
          <p:cNvPr id="53" name="Gruppieren 52"/>
          <p:cNvGrpSpPr/>
          <p:nvPr/>
        </p:nvGrpSpPr>
        <p:grpSpPr>
          <a:xfrm>
            <a:off x="6948239" y="4757157"/>
            <a:ext cx="1117502" cy="856527"/>
            <a:chOff x="475488" y="2026143"/>
            <a:chExt cx="1117502" cy="856527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1172366" y="2026143"/>
              <a:ext cx="420624" cy="513682"/>
              <a:chOff x="1600200" y="2066544"/>
              <a:chExt cx="932688" cy="1180618"/>
            </a:xfrm>
          </p:grpSpPr>
          <p:sp>
            <p:nvSpPr>
              <p:cNvPr id="61" name="Ellipse 60"/>
              <p:cNvSpPr/>
              <p:nvPr/>
            </p:nvSpPr>
            <p:spPr>
              <a:xfrm>
                <a:off x="1865376" y="2066544"/>
                <a:ext cx="402336" cy="3840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" name="Bogen 61"/>
              <p:cNvSpPr/>
              <p:nvPr/>
            </p:nvSpPr>
            <p:spPr>
              <a:xfrm>
                <a:off x="1600200" y="2518178"/>
                <a:ext cx="932688" cy="728984"/>
              </a:xfrm>
              <a:prstGeom prst="arc">
                <a:avLst>
                  <a:gd name="adj1" fmla="val 10828647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5" name="Gruppieren 54"/>
            <p:cNvGrpSpPr/>
            <p:nvPr/>
          </p:nvGrpSpPr>
          <p:grpSpPr>
            <a:xfrm>
              <a:off x="685800" y="2026143"/>
              <a:ext cx="676656" cy="856527"/>
              <a:chOff x="1600200" y="2066544"/>
              <a:chExt cx="932688" cy="1180618"/>
            </a:xfrm>
          </p:grpSpPr>
          <p:sp>
            <p:nvSpPr>
              <p:cNvPr id="59" name="Ellipse 58"/>
              <p:cNvSpPr/>
              <p:nvPr/>
            </p:nvSpPr>
            <p:spPr>
              <a:xfrm>
                <a:off x="1865376" y="2066544"/>
                <a:ext cx="402336" cy="38404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" name="Bogen 59"/>
              <p:cNvSpPr/>
              <p:nvPr/>
            </p:nvSpPr>
            <p:spPr>
              <a:xfrm>
                <a:off x="1600200" y="2518178"/>
                <a:ext cx="932688" cy="728984"/>
              </a:xfrm>
              <a:prstGeom prst="arc">
                <a:avLst>
                  <a:gd name="adj1" fmla="val 10828647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6" name="Gruppieren 55"/>
            <p:cNvGrpSpPr/>
            <p:nvPr/>
          </p:nvGrpSpPr>
          <p:grpSpPr>
            <a:xfrm>
              <a:off x="475488" y="2026143"/>
              <a:ext cx="420624" cy="513682"/>
              <a:chOff x="1600200" y="2066544"/>
              <a:chExt cx="932688" cy="1180618"/>
            </a:xfrm>
          </p:grpSpPr>
          <p:sp>
            <p:nvSpPr>
              <p:cNvPr id="57" name="Ellipse 56"/>
              <p:cNvSpPr/>
              <p:nvPr/>
            </p:nvSpPr>
            <p:spPr>
              <a:xfrm>
                <a:off x="1865376" y="2066544"/>
                <a:ext cx="402336" cy="3840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Bogen 57"/>
              <p:cNvSpPr/>
              <p:nvPr/>
            </p:nvSpPr>
            <p:spPr>
              <a:xfrm>
                <a:off x="1600200" y="2518178"/>
                <a:ext cx="932688" cy="728984"/>
              </a:xfrm>
              <a:prstGeom prst="arc">
                <a:avLst>
                  <a:gd name="adj1" fmla="val 10828647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63" name="Gruppieren 62"/>
          <p:cNvGrpSpPr/>
          <p:nvPr/>
        </p:nvGrpSpPr>
        <p:grpSpPr>
          <a:xfrm>
            <a:off x="8180772" y="5073114"/>
            <a:ext cx="866123" cy="860190"/>
            <a:chOff x="8107587" y="224973"/>
            <a:chExt cx="1766847" cy="1822446"/>
          </a:xfrm>
        </p:grpSpPr>
        <p:pic>
          <p:nvPicPr>
            <p:cNvPr id="64" name="Grafik 63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351" y="311704"/>
              <a:ext cx="1357317" cy="927816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587" y="224973"/>
              <a:ext cx="1766847" cy="1822446"/>
            </a:xfrm>
            <a:prstGeom prst="rect">
              <a:avLst/>
            </a:prstGeom>
          </p:spPr>
        </p:pic>
      </p:grpSp>
      <p:pic>
        <p:nvPicPr>
          <p:cNvPr id="67" name="Grafik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09" y="5073114"/>
            <a:ext cx="503192" cy="906246"/>
          </a:xfrm>
          <a:prstGeom prst="rect">
            <a:avLst/>
          </a:prstGeom>
        </p:spPr>
      </p:pic>
      <p:pic>
        <p:nvPicPr>
          <p:cNvPr id="69" name="Inhaltsplatzhalter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175" y="3478538"/>
            <a:ext cx="487985" cy="878857"/>
          </a:xfrm>
          <a:prstGeom prst="rect">
            <a:avLst/>
          </a:prstGeom>
        </p:spPr>
      </p:pic>
      <p:pic>
        <p:nvPicPr>
          <p:cNvPr id="70" name="Inhaltsplatzhalter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83" y="5096539"/>
            <a:ext cx="487985" cy="878857"/>
          </a:xfrm>
          <a:prstGeom prst="rect">
            <a:avLst/>
          </a:prstGeom>
        </p:spPr>
      </p:pic>
      <p:pic>
        <p:nvPicPr>
          <p:cNvPr id="71" name="Inhaltsplatzhalter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502" y="3490237"/>
            <a:ext cx="487985" cy="878857"/>
          </a:xfrm>
          <a:prstGeom prst="rect">
            <a:avLst/>
          </a:prstGeom>
        </p:spPr>
      </p:pic>
      <p:pic>
        <p:nvPicPr>
          <p:cNvPr id="72" name="Inhaltsplatzhalter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33" y="2041253"/>
            <a:ext cx="487985" cy="878857"/>
          </a:xfrm>
          <a:prstGeom prst="rect">
            <a:avLst/>
          </a:prstGeom>
        </p:spPr>
      </p:pic>
      <p:sp>
        <p:nvSpPr>
          <p:cNvPr id="73" name="Textfeld 72"/>
          <p:cNvSpPr txBox="1"/>
          <p:nvPr/>
        </p:nvSpPr>
        <p:spPr>
          <a:xfrm>
            <a:off x="247295" y="2126556"/>
            <a:ext cx="43422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Microscopy</a:t>
            </a:r>
            <a:r>
              <a:rPr lang="de-DE" sz="2000" dirty="0" smtClean="0"/>
              <a:t> </a:t>
            </a:r>
            <a:r>
              <a:rPr lang="de-DE" sz="2000" dirty="0" err="1" smtClean="0"/>
              <a:t>task</a:t>
            </a:r>
            <a:r>
              <a:rPr lang="de-DE" sz="2000" dirty="0" smtClean="0"/>
              <a:t> in </a:t>
            </a:r>
            <a:r>
              <a:rPr lang="de-DE" sz="2000" dirty="0" err="1" smtClean="0"/>
              <a:t>VQuest</a:t>
            </a:r>
            <a:r>
              <a:rPr lang="de-DE" sz="20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6 </a:t>
            </a:r>
            <a:r>
              <a:rPr lang="de-DE" sz="2000" dirty="0" err="1" smtClean="0"/>
              <a:t>students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Online </a:t>
            </a:r>
            <a:r>
              <a:rPr lang="de-DE" sz="2000" dirty="0" err="1" smtClean="0"/>
              <a:t>with</a:t>
            </a:r>
            <a:r>
              <a:rPr lang="de-DE" sz="2000" dirty="0" smtClean="0"/>
              <a:t> Zoom (</a:t>
            </a:r>
            <a:r>
              <a:rPr lang="de-DE" sz="2000" dirty="0" err="1" smtClean="0"/>
              <a:t>breakout</a:t>
            </a:r>
            <a:r>
              <a:rPr lang="de-DE" sz="2000" dirty="0" smtClean="0"/>
              <a:t> </a:t>
            </a:r>
            <a:r>
              <a:rPr lang="de-DE" sz="2000" dirty="0" err="1" smtClean="0"/>
              <a:t>rooms</a:t>
            </a:r>
            <a:r>
              <a:rPr lang="de-DE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Group </a:t>
            </a:r>
            <a:r>
              <a:rPr lang="de-DE" sz="2000" dirty="0" err="1" smtClean="0"/>
              <a:t>answers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2 </a:t>
            </a:r>
            <a:r>
              <a:rPr lang="de-DE" sz="2000" dirty="0" err="1" smtClean="0"/>
              <a:t>supervisors</a:t>
            </a:r>
            <a:r>
              <a:rPr lang="de-DE" sz="2000" dirty="0" smtClean="0"/>
              <a:t> </a:t>
            </a:r>
            <a:r>
              <a:rPr lang="de-DE" sz="2000" dirty="0" err="1" smtClean="0"/>
              <a:t>visit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groups</a:t>
            </a:r>
            <a:endParaRPr lang="de-DE" sz="2000" dirty="0" smtClean="0"/>
          </a:p>
        </p:txBody>
      </p:sp>
      <p:sp>
        <p:nvSpPr>
          <p:cNvPr id="74" name="Gebogener Pfeil 73"/>
          <p:cNvSpPr/>
          <p:nvPr/>
        </p:nvSpPr>
        <p:spPr>
          <a:xfrm>
            <a:off x="5089875" y="2726028"/>
            <a:ext cx="1142141" cy="1152793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5" name="Gebogener Pfeil 74"/>
          <p:cNvSpPr/>
          <p:nvPr/>
        </p:nvSpPr>
        <p:spPr>
          <a:xfrm>
            <a:off x="9805017" y="2797535"/>
            <a:ext cx="1142141" cy="1152793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6" name="Gebogener Pfeil 75"/>
          <p:cNvSpPr/>
          <p:nvPr/>
        </p:nvSpPr>
        <p:spPr>
          <a:xfrm>
            <a:off x="7314326" y="1386490"/>
            <a:ext cx="1142141" cy="1152793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7" name="Gebogener Pfeil 76"/>
          <p:cNvSpPr/>
          <p:nvPr/>
        </p:nvSpPr>
        <p:spPr>
          <a:xfrm>
            <a:off x="7373178" y="4417824"/>
            <a:ext cx="1142141" cy="1152793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8" name="Rechteck 77"/>
          <p:cNvSpPr/>
          <p:nvPr/>
        </p:nvSpPr>
        <p:spPr>
          <a:xfrm>
            <a:off x="890735" y="1349286"/>
            <a:ext cx="168103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de-DE" dirty="0" smtClean="0"/>
              <a:t>Time </a:t>
            </a:r>
            <a:r>
              <a:rPr lang="de-DE" dirty="0" err="1" smtClean="0"/>
              <a:t>allocation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~ 60 </a:t>
            </a:r>
            <a:r>
              <a:rPr lang="de-DE" dirty="0" err="1" smtClean="0"/>
              <a:t>minutes</a:t>
            </a:r>
            <a:endParaRPr lang="de-DE" dirty="0"/>
          </a:p>
        </p:txBody>
      </p:sp>
      <p:pic>
        <p:nvPicPr>
          <p:cNvPr id="80" name="Grafik 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993" y="1829771"/>
            <a:ext cx="667213" cy="1201647"/>
          </a:xfrm>
          <a:prstGeom prst="rect">
            <a:avLst/>
          </a:prstGeom>
        </p:spPr>
      </p:pic>
      <p:sp>
        <p:nvSpPr>
          <p:cNvPr id="87" name="Rechteck 86"/>
          <p:cNvSpPr/>
          <p:nvPr/>
        </p:nvSpPr>
        <p:spPr>
          <a:xfrm>
            <a:off x="190105" y="1303119"/>
            <a:ext cx="693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Part I</a:t>
            </a:r>
            <a:endParaRPr lang="de-DE" b="1" dirty="0"/>
          </a:p>
        </p:txBody>
      </p:sp>
      <p:sp>
        <p:nvSpPr>
          <p:cNvPr id="91" name="Rechteck 90"/>
          <p:cNvSpPr/>
          <p:nvPr/>
        </p:nvSpPr>
        <p:spPr>
          <a:xfrm>
            <a:off x="8144124" y="2827429"/>
            <a:ext cx="567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err="1" smtClean="0"/>
              <a:t>VQuest</a:t>
            </a:r>
            <a:endParaRPr lang="de-DE" sz="1000" dirty="0"/>
          </a:p>
        </p:txBody>
      </p:sp>
      <p:sp>
        <p:nvSpPr>
          <p:cNvPr id="92" name="Rechteck 91"/>
          <p:cNvSpPr/>
          <p:nvPr/>
        </p:nvSpPr>
        <p:spPr>
          <a:xfrm>
            <a:off x="5753743" y="4237280"/>
            <a:ext cx="567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err="1" smtClean="0"/>
              <a:t>VQuest</a:t>
            </a:r>
            <a:endParaRPr lang="de-DE" sz="1000" dirty="0"/>
          </a:p>
        </p:txBody>
      </p:sp>
      <p:sp>
        <p:nvSpPr>
          <p:cNvPr id="93" name="Rechteck 92"/>
          <p:cNvSpPr/>
          <p:nvPr/>
        </p:nvSpPr>
        <p:spPr>
          <a:xfrm>
            <a:off x="10562951" y="4320980"/>
            <a:ext cx="567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err="1" smtClean="0"/>
              <a:t>VQuest</a:t>
            </a:r>
            <a:endParaRPr lang="de-DE" sz="1000" dirty="0"/>
          </a:p>
        </p:txBody>
      </p:sp>
      <p:sp>
        <p:nvSpPr>
          <p:cNvPr id="94" name="Rechteck 93"/>
          <p:cNvSpPr/>
          <p:nvPr/>
        </p:nvSpPr>
        <p:spPr>
          <a:xfrm>
            <a:off x="8167618" y="5910570"/>
            <a:ext cx="567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err="1" smtClean="0"/>
              <a:t>VQuest</a:t>
            </a:r>
            <a:endParaRPr lang="de-DE" sz="1000" dirty="0"/>
          </a:p>
        </p:txBody>
      </p:sp>
      <p:sp>
        <p:nvSpPr>
          <p:cNvPr id="98" name="Textfeld 97"/>
          <p:cNvSpPr txBox="1"/>
          <p:nvPr/>
        </p:nvSpPr>
        <p:spPr>
          <a:xfrm>
            <a:off x="10221637" y="2626976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T</a:t>
            </a:r>
            <a:r>
              <a:rPr lang="de-DE" sz="1000" dirty="0" smtClean="0"/>
              <a:t>4</a:t>
            </a:r>
            <a:endParaRPr lang="de-DE" sz="1000" dirty="0"/>
          </a:p>
        </p:txBody>
      </p:sp>
      <p:sp>
        <p:nvSpPr>
          <p:cNvPr id="99" name="Textfeld 98"/>
          <p:cNvSpPr txBox="1"/>
          <p:nvPr/>
        </p:nvSpPr>
        <p:spPr>
          <a:xfrm>
            <a:off x="9415770" y="2088639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Co-host UTU</a:t>
            </a:r>
            <a:endParaRPr lang="de-DE" sz="1000" dirty="0"/>
          </a:p>
        </p:txBody>
      </p:sp>
      <p:sp>
        <p:nvSpPr>
          <p:cNvPr id="100" name="Textfeld 99"/>
          <p:cNvSpPr txBox="1"/>
          <p:nvPr/>
        </p:nvSpPr>
        <p:spPr>
          <a:xfrm>
            <a:off x="5126587" y="4550021"/>
            <a:ext cx="8066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Co-host UM</a:t>
            </a:r>
            <a:endParaRPr lang="de-DE" sz="10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7674441" y="1191811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TM1</a:t>
            </a:r>
            <a:endParaRPr lang="de-DE" sz="1000" dirty="0"/>
          </a:p>
        </p:txBody>
      </p:sp>
      <p:sp>
        <p:nvSpPr>
          <p:cNvPr id="102" name="Textfeld 101"/>
          <p:cNvSpPr txBox="1"/>
          <p:nvPr/>
        </p:nvSpPr>
        <p:spPr>
          <a:xfrm>
            <a:off x="7699113" y="4245983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TM6</a:t>
            </a:r>
            <a:endParaRPr lang="de-DE" sz="1000" dirty="0"/>
          </a:p>
        </p:txBody>
      </p:sp>
      <p:sp>
        <p:nvSpPr>
          <p:cNvPr id="103" name="Textfeld 102"/>
          <p:cNvSpPr txBox="1"/>
          <p:nvPr/>
        </p:nvSpPr>
        <p:spPr>
          <a:xfrm>
            <a:off x="5459190" y="2553824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M3</a:t>
            </a:r>
            <a:endParaRPr lang="de-DE" sz="1000" dirty="0"/>
          </a:p>
        </p:txBody>
      </p:sp>
      <p:pic>
        <p:nvPicPr>
          <p:cNvPr id="95" name="Grafik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93" y="3239728"/>
            <a:ext cx="650957" cy="677442"/>
          </a:xfrm>
          <a:prstGeom prst="rect">
            <a:avLst/>
          </a:prstGeom>
        </p:spPr>
      </p:pic>
      <p:sp>
        <p:nvSpPr>
          <p:cNvPr id="96" name="Titel 10"/>
          <p:cNvSpPr txBox="1">
            <a:spLocks/>
          </p:cNvSpPr>
          <p:nvPr/>
        </p:nvSpPr>
        <p:spPr>
          <a:xfrm>
            <a:off x="222990" y="319969"/>
            <a:ext cx="10153463" cy="638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Collaborative work: intra-team activities</a:t>
            </a:r>
            <a:endParaRPr lang="en-US" sz="3600" b="1" dirty="0"/>
          </a:p>
        </p:txBody>
      </p:sp>
      <p:pic>
        <p:nvPicPr>
          <p:cNvPr id="79" name="Grafik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72" y="4301780"/>
            <a:ext cx="667213" cy="120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25" y="1349286"/>
            <a:ext cx="5948129" cy="3345823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3894974" y="4089413"/>
            <a:ext cx="1117502" cy="856527"/>
            <a:chOff x="475488" y="2026143"/>
            <a:chExt cx="1117502" cy="856527"/>
          </a:xfrm>
        </p:grpSpPr>
        <p:grpSp>
          <p:nvGrpSpPr>
            <p:cNvPr id="6" name="Gruppieren 5"/>
            <p:cNvGrpSpPr/>
            <p:nvPr/>
          </p:nvGrpSpPr>
          <p:grpSpPr>
            <a:xfrm>
              <a:off x="1172366" y="2026143"/>
              <a:ext cx="420624" cy="513682"/>
              <a:chOff x="1600200" y="2066544"/>
              <a:chExt cx="932688" cy="1180618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1865376" y="2066544"/>
                <a:ext cx="402336" cy="3840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Bogen 13"/>
              <p:cNvSpPr/>
              <p:nvPr/>
            </p:nvSpPr>
            <p:spPr>
              <a:xfrm>
                <a:off x="1600200" y="2518178"/>
                <a:ext cx="932688" cy="728984"/>
              </a:xfrm>
              <a:prstGeom prst="arc">
                <a:avLst>
                  <a:gd name="adj1" fmla="val 10828647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" name="Gruppieren 6"/>
            <p:cNvGrpSpPr/>
            <p:nvPr/>
          </p:nvGrpSpPr>
          <p:grpSpPr>
            <a:xfrm>
              <a:off x="685800" y="2026143"/>
              <a:ext cx="676656" cy="856527"/>
              <a:chOff x="1600200" y="2066544"/>
              <a:chExt cx="932688" cy="1180618"/>
            </a:xfrm>
          </p:grpSpPr>
          <p:sp>
            <p:nvSpPr>
              <p:cNvPr id="11" name="Ellipse 10"/>
              <p:cNvSpPr/>
              <p:nvPr/>
            </p:nvSpPr>
            <p:spPr>
              <a:xfrm>
                <a:off x="1865376" y="2066544"/>
                <a:ext cx="402336" cy="38404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Bogen 11"/>
              <p:cNvSpPr/>
              <p:nvPr/>
            </p:nvSpPr>
            <p:spPr>
              <a:xfrm>
                <a:off x="1600200" y="2518178"/>
                <a:ext cx="932688" cy="728984"/>
              </a:xfrm>
              <a:prstGeom prst="arc">
                <a:avLst>
                  <a:gd name="adj1" fmla="val 10828647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" name="Gruppieren 7"/>
            <p:cNvGrpSpPr/>
            <p:nvPr/>
          </p:nvGrpSpPr>
          <p:grpSpPr>
            <a:xfrm>
              <a:off x="475488" y="2026143"/>
              <a:ext cx="420624" cy="513682"/>
              <a:chOff x="1600200" y="2066544"/>
              <a:chExt cx="932688" cy="1180618"/>
            </a:xfrm>
          </p:grpSpPr>
          <p:sp>
            <p:nvSpPr>
              <p:cNvPr id="9" name="Ellipse 8"/>
              <p:cNvSpPr/>
              <p:nvPr/>
            </p:nvSpPr>
            <p:spPr>
              <a:xfrm>
                <a:off x="1865376" y="2066544"/>
                <a:ext cx="402336" cy="3840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Bogen 9"/>
              <p:cNvSpPr/>
              <p:nvPr/>
            </p:nvSpPr>
            <p:spPr>
              <a:xfrm>
                <a:off x="1600200" y="2518178"/>
                <a:ext cx="932688" cy="728984"/>
              </a:xfrm>
              <a:prstGeom prst="arc">
                <a:avLst>
                  <a:gd name="adj1" fmla="val 10828647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21" y="4397442"/>
            <a:ext cx="503192" cy="90624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644" y="4405370"/>
            <a:ext cx="503192" cy="906246"/>
          </a:xfrm>
          <a:prstGeom prst="rect">
            <a:avLst/>
          </a:prstGeom>
        </p:spPr>
      </p:pic>
      <p:grpSp>
        <p:nvGrpSpPr>
          <p:cNvPr id="21" name="Gruppieren 20"/>
          <p:cNvGrpSpPr/>
          <p:nvPr/>
        </p:nvGrpSpPr>
        <p:grpSpPr>
          <a:xfrm>
            <a:off x="8406615" y="4955247"/>
            <a:ext cx="1117502" cy="856527"/>
            <a:chOff x="475488" y="2026143"/>
            <a:chExt cx="1117502" cy="856527"/>
          </a:xfrm>
        </p:grpSpPr>
        <p:grpSp>
          <p:nvGrpSpPr>
            <p:cNvPr id="22" name="Gruppieren 21"/>
            <p:cNvGrpSpPr/>
            <p:nvPr/>
          </p:nvGrpSpPr>
          <p:grpSpPr>
            <a:xfrm>
              <a:off x="1172366" y="2026143"/>
              <a:ext cx="420624" cy="513682"/>
              <a:chOff x="1600200" y="2066544"/>
              <a:chExt cx="932688" cy="1180618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1865376" y="2066544"/>
                <a:ext cx="402336" cy="3840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Bogen 29"/>
              <p:cNvSpPr/>
              <p:nvPr/>
            </p:nvSpPr>
            <p:spPr>
              <a:xfrm>
                <a:off x="1600200" y="2518178"/>
                <a:ext cx="932688" cy="728984"/>
              </a:xfrm>
              <a:prstGeom prst="arc">
                <a:avLst>
                  <a:gd name="adj1" fmla="val 10828647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" name="Gruppieren 22"/>
            <p:cNvGrpSpPr/>
            <p:nvPr/>
          </p:nvGrpSpPr>
          <p:grpSpPr>
            <a:xfrm>
              <a:off x="685800" y="2026143"/>
              <a:ext cx="676656" cy="856527"/>
              <a:chOff x="1600200" y="2066544"/>
              <a:chExt cx="932688" cy="1180618"/>
            </a:xfrm>
          </p:grpSpPr>
          <p:sp>
            <p:nvSpPr>
              <p:cNvPr id="27" name="Ellipse 26"/>
              <p:cNvSpPr/>
              <p:nvPr/>
            </p:nvSpPr>
            <p:spPr>
              <a:xfrm>
                <a:off x="1865376" y="2066544"/>
                <a:ext cx="402336" cy="38404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Bogen 27"/>
              <p:cNvSpPr/>
              <p:nvPr/>
            </p:nvSpPr>
            <p:spPr>
              <a:xfrm>
                <a:off x="1600200" y="2518178"/>
                <a:ext cx="932688" cy="728984"/>
              </a:xfrm>
              <a:prstGeom prst="arc">
                <a:avLst>
                  <a:gd name="adj1" fmla="val 10828647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" name="Gruppieren 23"/>
            <p:cNvGrpSpPr/>
            <p:nvPr/>
          </p:nvGrpSpPr>
          <p:grpSpPr>
            <a:xfrm>
              <a:off x="475488" y="2026143"/>
              <a:ext cx="420624" cy="513682"/>
              <a:chOff x="1600200" y="2066544"/>
              <a:chExt cx="932688" cy="1180618"/>
            </a:xfrm>
          </p:grpSpPr>
          <p:sp>
            <p:nvSpPr>
              <p:cNvPr id="25" name="Ellipse 24"/>
              <p:cNvSpPr/>
              <p:nvPr/>
            </p:nvSpPr>
            <p:spPr>
              <a:xfrm>
                <a:off x="1865376" y="2066544"/>
                <a:ext cx="402336" cy="3840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Bogen 25"/>
              <p:cNvSpPr/>
              <p:nvPr/>
            </p:nvSpPr>
            <p:spPr>
              <a:xfrm>
                <a:off x="1600200" y="2518178"/>
                <a:ext cx="932688" cy="728984"/>
              </a:xfrm>
              <a:prstGeom prst="arc">
                <a:avLst>
                  <a:gd name="adj1" fmla="val 10828647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pic>
        <p:nvPicPr>
          <p:cNvPr id="35" name="Grafik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285" y="5271204"/>
            <a:ext cx="503192" cy="906246"/>
          </a:xfrm>
          <a:prstGeom prst="rect">
            <a:avLst/>
          </a:prstGeom>
        </p:spPr>
      </p:pic>
      <p:grpSp>
        <p:nvGrpSpPr>
          <p:cNvPr id="37" name="Gruppieren 36"/>
          <p:cNvGrpSpPr/>
          <p:nvPr/>
        </p:nvGrpSpPr>
        <p:grpSpPr>
          <a:xfrm>
            <a:off x="10415514" y="4098720"/>
            <a:ext cx="1117502" cy="856527"/>
            <a:chOff x="475488" y="2026143"/>
            <a:chExt cx="1117502" cy="856527"/>
          </a:xfrm>
        </p:grpSpPr>
        <p:grpSp>
          <p:nvGrpSpPr>
            <p:cNvPr id="38" name="Gruppieren 37"/>
            <p:cNvGrpSpPr/>
            <p:nvPr/>
          </p:nvGrpSpPr>
          <p:grpSpPr>
            <a:xfrm>
              <a:off x="1172366" y="2026143"/>
              <a:ext cx="420624" cy="513682"/>
              <a:chOff x="1600200" y="2066544"/>
              <a:chExt cx="932688" cy="1180618"/>
            </a:xfrm>
          </p:grpSpPr>
          <p:sp>
            <p:nvSpPr>
              <p:cNvPr id="45" name="Ellipse 44"/>
              <p:cNvSpPr/>
              <p:nvPr/>
            </p:nvSpPr>
            <p:spPr>
              <a:xfrm>
                <a:off x="1865376" y="2066544"/>
                <a:ext cx="402336" cy="3840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Bogen 45"/>
              <p:cNvSpPr/>
              <p:nvPr/>
            </p:nvSpPr>
            <p:spPr>
              <a:xfrm>
                <a:off x="1600200" y="2518178"/>
                <a:ext cx="932688" cy="728984"/>
              </a:xfrm>
              <a:prstGeom prst="arc">
                <a:avLst>
                  <a:gd name="adj1" fmla="val 10828647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" name="Gruppieren 38"/>
            <p:cNvGrpSpPr/>
            <p:nvPr/>
          </p:nvGrpSpPr>
          <p:grpSpPr>
            <a:xfrm>
              <a:off x="685800" y="2026143"/>
              <a:ext cx="676656" cy="856527"/>
              <a:chOff x="1600200" y="2066544"/>
              <a:chExt cx="932688" cy="1180618"/>
            </a:xfrm>
          </p:grpSpPr>
          <p:sp>
            <p:nvSpPr>
              <p:cNvPr id="43" name="Ellipse 42"/>
              <p:cNvSpPr/>
              <p:nvPr/>
            </p:nvSpPr>
            <p:spPr>
              <a:xfrm>
                <a:off x="1865376" y="2066544"/>
                <a:ext cx="402336" cy="38404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Bogen 43"/>
              <p:cNvSpPr/>
              <p:nvPr/>
            </p:nvSpPr>
            <p:spPr>
              <a:xfrm>
                <a:off x="1600200" y="2518178"/>
                <a:ext cx="932688" cy="728984"/>
              </a:xfrm>
              <a:prstGeom prst="arc">
                <a:avLst>
                  <a:gd name="adj1" fmla="val 10828647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" name="Gruppieren 39"/>
            <p:cNvGrpSpPr/>
            <p:nvPr/>
          </p:nvGrpSpPr>
          <p:grpSpPr>
            <a:xfrm>
              <a:off x="475488" y="2026143"/>
              <a:ext cx="420624" cy="513682"/>
              <a:chOff x="1600200" y="2066544"/>
              <a:chExt cx="932688" cy="1180618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1865376" y="2066544"/>
                <a:ext cx="402336" cy="3840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Bogen 41"/>
              <p:cNvSpPr/>
              <p:nvPr/>
            </p:nvSpPr>
            <p:spPr>
              <a:xfrm>
                <a:off x="1600200" y="2518178"/>
                <a:ext cx="932688" cy="728984"/>
              </a:xfrm>
              <a:prstGeom prst="arc">
                <a:avLst>
                  <a:gd name="adj1" fmla="val 10828647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53" name="Gruppieren 52"/>
          <p:cNvGrpSpPr/>
          <p:nvPr/>
        </p:nvGrpSpPr>
        <p:grpSpPr>
          <a:xfrm>
            <a:off x="6060370" y="4993066"/>
            <a:ext cx="1117502" cy="856527"/>
            <a:chOff x="475488" y="2026143"/>
            <a:chExt cx="1117502" cy="856527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1172366" y="2026143"/>
              <a:ext cx="420624" cy="513682"/>
              <a:chOff x="1600200" y="2066544"/>
              <a:chExt cx="932688" cy="1180618"/>
            </a:xfrm>
          </p:grpSpPr>
          <p:sp>
            <p:nvSpPr>
              <p:cNvPr id="61" name="Ellipse 60"/>
              <p:cNvSpPr/>
              <p:nvPr/>
            </p:nvSpPr>
            <p:spPr>
              <a:xfrm>
                <a:off x="1865376" y="2066544"/>
                <a:ext cx="402336" cy="3840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" name="Bogen 61"/>
              <p:cNvSpPr/>
              <p:nvPr/>
            </p:nvSpPr>
            <p:spPr>
              <a:xfrm>
                <a:off x="1600200" y="2518178"/>
                <a:ext cx="932688" cy="728984"/>
              </a:xfrm>
              <a:prstGeom prst="arc">
                <a:avLst>
                  <a:gd name="adj1" fmla="val 10828647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5" name="Gruppieren 54"/>
            <p:cNvGrpSpPr/>
            <p:nvPr/>
          </p:nvGrpSpPr>
          <p:grpSpPr>
            <a:xfrm>
              <a:off x="685800" y="2026143"/>
              <a:ext cx="676656" cy="856527"/>
              <a:chOff x="1600200" y="2066544"/>
              <a:chExt cx="932688" cy="1180618"/>
            </a:xfrm>
          </p:grpSpPr>
          <p:sp>
            <p:nvSpPr>
              <p:cNvPr id="59" name="Ellipse 58"/>
              <p:cNvSpPr/>
              <p:nvPr/>
            </p:nvSpPr>
            <p:spPr>
              <a:xfrm>
                <a:off x="1865376" y="2066544"/>
                <a:ext cx="402336" cy="38404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" name="Bogen 59"/>
              <p:cNvSpPr/>
              <p:nvPr/>
            </p:nvSpPr>
            <p:spPr>
              <a:xfrm>
                <a:off x="1600200" y="2518178"/>
                <a:ext cx="932688" cy="728984"/>
              </a:xfrm>
              <a:prstGeom prst="arc">
                <a:avLst>
                  <a:gd name="adj1" fmla="val 10828647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6" name="Gruppieren 55"/>
            <p:cNvGrpSpPr/>
            <p:nvPr/>
          </p:nvGrpSpPr>
          <p:grpSpPr>
            <a:xfrm>
              <a:off x="475488" y="2026143"/>
              <a:ext cx="420624" cy="513682"/>
              <a:chOff x="1600200" y="2066544"/>
              <a:chExt cx="932688" cy="1180618"/>
            </a:xfrm>
          </p:grpSpPr>
          <p:sp>
            <p:nvSpPr>
              <p:cNvPr id="57" name="Ellipse 56"/>
              <p:cNvSpPr/>
              <p:nvPr/>
            </p:nvSpPr>
            <p:spPr>
              <a:xfrm>
                <a:off x="1865376" y="2066544"/>
                <a:ext cx="402336" cy="38404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Bogen 57"/>
              <p:cNvSpPr/>
              <p:nvPr/>
            </p:nvSpPr>
            <p:spPr>
              <a:xfrm>
                <a:off x="1600200" y="2518178"/>
                <a:ext cx="932688" cy="728984"/>
              </a:xfrm>
              <a:prstGeom prst="arc">
                <a:avLst>
                  <a:gd name="adj1" fmla="val 10828647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pic>
        <p:nvPicPr>
          <p:cNvPr id="67" name="Grafik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40" y="5309023"/>
            <a:ext cx="503192" cy="906246"/>
          </a:xfrm>
          <a:prstGeom prst="rect">
            <a:avLst/>
          </a:prstGeom>
        </p:spPr>
      </p:pic>
      <p:pic>
        <p:nvPicPr>
          <p:cNvPr id="69" name="Inhaltsplatzhalter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514" y="4396010"/>
            <a:ext cx="487985" cy="878857"/>
          </a:xfrm>
          <a:prstGeom prst="rect">
            <a:avLst/>
          </a:prstGeom>
        </p:spPr>
      </p:pic>
      <p:pic>
        <p:nvPicPr>
          <p:cNvPr id="70" name="Inhaltsplatzhalter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14" y="5332448"/>
            <a:ext cx="487985" cy="878857"/>
          </a:xfrm>
          <a:prstGeom prst="rect">
            <a:avLst/>
          </a:prstGeom>
        </p:spPr>
      </p:pic>
      <p:pic>
        <p:nvPicPr>
          <p:cNvPr id="71" name="Inhaltsplatzhalter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841" y="4407709"/>
            <a:ext cx="487985" cy="878857"/>
          </a:xfrm>
          <a:prstGeom prst="rect">
            <a:avLst/>
          </a:prstGeom>
        </p:spPr>
      </p:pic>
      <p:pic>
        <p:nvPicPr>
          <p:cNvPr id="72" name="Inhaltsplatzhalter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309" y="5302580"/>
            <a:ext cx="487985" cy="878857"/>
          </a:xfrm>
          <a:prstGeom prst="rect">
            <a:avLst/>
          </a:prstGeom>
        </p:spPr>
      </p:pic>
      <p:sp>
        <p:nvSpPr>
          <p:cNvPr id="73" name="Textfeld 72"/>
          <p:cNvSpPr txBox="1"/>
          <p:nvPr/>
        </p:nvSpPr>
        <p:spPr>
          <a:xfrm>
            <a:off x="196128" y="2115070"/>
            <a:ext cx="38905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Plenary</a:t>
            </a:r>
            <a:r>
              <a:rPr lang="de-DE" sz="2000" dirty="0" smtClean="0"/>
              <a:t> </a:t>
            </a:r>
            <a:r>
              <a:rPr lang="de-DE" sz="2000" dirty="0" err="1" smtClean="0"/>
              <a:t>debriefing</a:t>
            </a:r>
            <a:r>
              <a:rPr lang="de-DE" sz="20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7</a:t>
            </a:r>
            <a:r>
              <a:rPr lang="de-DE" sz="2000" dirty="0"/>
              <a:t>8</a:t>
            </a:r>
            <a:r>
              <a:rPr lang="de-DE" sz="2000" dirty="0" smtClean="0"/>
              <a:t> </a:t>
            </a:r>
            <a:r>
              <a:rPr lang="de-DE" sz="2000" dirty="0" err="1" smtClean="0"/>
              <a:t>students</a:t>
            </a:r>
            <a:r>
              <a:rPr lang="de-DE" sz="2000" dirty="0" smtClean="0"/>
              <a:t>; 11 </a:t>
            </a:r>
            <a:r>
              <a:rPr lang="de-DE" sz="2000" dirty="0" err="1" smtClean="0"/>
              <a:t>answers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Online </a:t>
            </a:r>
            <a:r>
              <a:rPr lang="de-DE" sz="2000" dirty="0" err="1" smtClean="0"/>
              <a:t>with</a:t>
            </a:r>
            <a:r>
              <a:rPr lang="de-DE" sz="2000" dirty="0" smtClean="0"/>
              <a:t> Zoom </a:t>
            </a:r>
            <a:r>
              <a:rPr lang="de-DE" sz="2000" dirty="0" err="1" smtClean="0"/>
              <a:t>and</a:t>
            </a:r>
            <a:r>
              <a:rPr lang="de-DE" sz="2000" dirty="0" smtClean="0"/>
              <a:t> PRISMA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Group </a:t>
            </a:r>
            <a:r>
              <a:rPr lang="de-DE" sz="2000" dirty="0" err="1" smtClean="0"/>
              <a:t>argumentation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2 </a:t>
            </a:r>
            <a:r>
              <a:rPr lang="de-DE" sz="2000" dirty="0" err="1" smtClean="0"/>
              <a:t>supervisors</a:t>
            </a:r>
            <a:r>
              <a:rPr lang="de-DE" sz="2000" dirty="0" smtClean="0"/>
              <a:t> moderate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discussion</a:t>
            </a:r>
            <a:endParaRPr lang="de-DE" sz="2000" dirty="0" smtClean="0"/>
          </a:p>
          <a:p>
            <a:endParaRPr lang="de-DE" sz="2000" dirty="0"/>
          </a:p>
        </p:txBody>
      </p:sp>
      <p:sp>
        <p:nvSpPr>
          <p:cNvPr id="78" name="Rechteck 77"/>
          <p:cNvSpPr/>
          <p:nvPr/>
        </p:nvSpPr>
        <p:spPr>
          <a:xfrm>
            <a:off x="890526" y="1349286"/>
            <a:ext cx="168103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de-DE" dirty="0" smtClean="0"/>
              <a:t>Time </a:t>
            </a:r>
            <a:r>
              <a:rPr lang="de-DE" dirty="0" err="1" smtClean="0"/>
              <a:t>allocation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~ 30 </a:t>
            </a:r>
            <a:r>
              <a:rPr lang="de-DE" dirty="0" err="1"/>
              <a:t>minutes</a:t>
            </a:r>
            <a:endParaRPr lang="de-DE" dirty="0"/>
          </a:p>
        </p:txBody>
      </p:sp>
      <p:pic>
        <p:nvPicPr>
          <p:cNvPr id="79" name="Grafik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80" y="2632915"/>
            <a:ext cx="667213" cy="1201647"/>
          </a:xfrm>
          <a:prstGeom prst="rect">
            <a:avLst/>
          </a:prstGeom>
        </p:spPr>
      </p:pic>
      <p:pic>
        <p:nvPicPr>
          <p:cNvPr id="80" name="Grafik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103" y="2580722"/>
            <a:ext cx="667213" cy="1201647"/>
          </a:xfrm>
          <a:prstGeom prst="rect">
            <a:avLst/>
          </a:prstGeom>
        </p:spPr>
      </p:pic>
      <p:sp>
        <p:nvSpPr>
          <p:cNvPr id="87" name="Rechteck 86"/>
          <p:cNvSpPr/>
          <p:nvPr/>
        </p:nvSpPr>
        <p:spPr>
          <a:xfrm>
            <a:off x="190107" y="1303119"/>
            <a:ext cx="754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Part II</a:t>
            </a:r>
            <a:endParaRPr lang="de-DE" b="1" dirty="0"/>
          </a:p>
        </p:txBody>
      </p:sp>
      <p:sp>
        <p:nvSpPr>
          <p:cNvPr id="3" name="Rechteck 2"/>
          <p:cNvSpPr/>
          <p:nvPr/>
        </p:nvSpPr>
        <p:spPr>
          <a:xfrm>
            <a:off x="4939589" y="4709026"/>
            <a:ext cx="16642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PRISMA Learning Dashboard</a:t>
            </a:r>
            <a:endParaRPr lang="de-DE" sz="1000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9" y="5467575"/>
            <a:ext cx="1275728" cy="304302"/>
          </a:xfrm>
          <a:prstGeom prst="rect">
            <a:avLst/>
          </a:prstGeom>
        </p:spPr>
      </p:pic>
      <p:sp>
        <p:nvSpPr>
          <p:cNvPr id="63" name="Textfeld 62"/>
          <p:cNvSpPr txBox="1"/>
          <p:nvPr/>
        </p:nvSpPr>
        <p:spPr>
          <a:xfrm>
            <a:off x="3386084" y="4339305"/>
            <a:ext cx="471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 smtClean="0"/>
              <a:t>M1-a</a:t>
            </a:r>
          </a:p>
          <a:p>
            <a:pPr algn="r"/>
            <a:r>
              <a:rPr lang="de-DE" sz="1000" dirty="0" smtClean="0"/>
              <a:t>b</a:t>
            </a:r>
          </a:p>
          <a:p>
            <a:pPr algn="r"/>
            <a:r>
              <a:rPr lang="de-DE" sz="1000" dirty="0"/>
              <a:t>c</a:t>
            </a:r>
            <a:endParaRPr lang="de-DE" sz="1000" dirty="0" smtClean="0"/>
          </a:p>
          <a:p>
            <a:pPr algn="r"/>
            <a:r>
              <a:rPr lang="de-DE" sz="1000" dirty="0" smtClean="0"/>
              <a:t>d</a:t>
            </a:r>
          </a:p>
          <a:p>
            <a:pPr algn="r"/>
            <a:r>
              <a:rPr lang="de-DE" sz="1000" dirty="0" smtClean="0"/>
              <a:t>e</a:t>
            </a:r>
          </a:p>
          <a:p>
            <a:pPr algn="r"/>
            <a:r>
              <a:rPr lang="de-DE" sz="1000" dirty="0" smtClean="0"/>
              <a:t>f</a:t>
            </a:r>
            <a:endParaRPr lang="de-DE" sz="1000" dirty="0"/>
          </a:p>
        </p:txBody>
      </p:sp>
      <p:sp>
        <p:nvSpPr>
          <p:cNvPr id="66" name="Textfeld 65"/>
          <p:cNvSpPr txBox="1"/>
          <p:nvPr/>
        </p:nvSpPr>
        <p:spPr>
          <a:xfrm>
            <a:off x="5472108" y="5234176"/>
            <a:ext cx="5212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 smtClean="0"/>
              <a:t>TM1-a</a:t>
            </a:r>
          </a:p>
          <a:p>
            <a:pPr algn="r"/>
            <a:r>
              <a:rPr lang="de-DE" sz="1000" dirty="0" smtClean="0"/>
              <a:t>b</a:t>
            </a:r>
          </a:p>
          <a:p>
            <a:pPr algn="r"/>
            <a:r>
              <a:rPr lang="de-DE" sz="1000" dirty="0"/>
              <a:t>c</a:t>
            </a:r>
            <a:endParaRPr lang="de-DE" sz="1000" dirty="0" smtClean="0"/>
          </a:p>
          <a:p>
            <a:pPr algn="r"/>
            <a:r>
              <a:rPr lang="de-DE" sz="1000" dirty="0" smtClean="0"/>
              <a:t>d</a:t>
            </a:r>
          </a:p>
          <a:p>
            <a:pPr algn="r"/>
            <a:r>
              <a:rPr lang="de-DE" sz="1000" dirty="0" smtClean="0"/>
              <a:t>e</a:t>
            </a:r>
          </a:p>
          <a:p>
            <a:pPr algn="r"/>
            <a:r>
              <a:rPr lang="de-DE" sz="1000" dirty="0" smtClean="0"/>
              <a:t>f</a:t>
            </a:r>
            <a:endParaRPr lang="de-DE" sz="1000" dirty="0"/>
          </a:p>
        </p:txBody>
      </p:sp>
      <p:sp>
        <p:nvSpPr>
          <p:cNvPr id="68" name="Textfeld 67"/>
          <p:cNvSpPr txBox="1"/>
          <p:nvPr/>
        </p:nvSpPr>
        <p:spPr>
          <a:xfrm>
            <a:off x="9555937" y="5295953"/>
            <a:ext cx="521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 smtClean="0"/>
              <a:t>TM2-a</a:t>
            </a:r>
          </a:p>
          <a:p>
            <a:pPr algn="r"/>
            <a:r>
              <a:rPr lang="de-DE" sz="1000" dirty="0" smtClean="0"/>
              <a:t>b</a:t>
            </a:r>
          </a:p>
          <a:p>
            <a:pPr algn="r"/>
            <a:r>
              <a:rPr lang="de-DE" sz="1000" dirty="0"/>
              <a:t>c</a:t>
            </a:r>
            <a:endParaRPr lang="de-DE" sz="1000" dirty="0" smtClean="0"/>
          </a:p>
          <a:p>
            <a:pPr algn="r"/>
            <a:r>
              <a:rPr lang="de-DE" sz="1000" dirty="0" smtClean="0"/>
              <a:t>d</a:t>
            </a:r>
          </a:p>
          <a:p>
            <a:pPr algn="r"/>
            <a:r>
              <a:rPr lang="de-DE" sz="1000" dirty="0" smtClean="0"/>
              <a:t>e</a:t>
            </a:r>
          </a:p>
          <a:p>
            <a:pPr algn="r"/>
            <a:r>
              <a:rPr lang="de-DE" sz="1000" dirty="0" smtClean="0"/>
              <a:t>f</a:t>
            </a:r>
            <a:endParaRPr lang="de-DE" sz="1000" dirty="0"/>
          </a:p>
        </p:txBody>
      </p:sp>
      <p:sp>
        <p:nvSpPr>
          <p:cNvPr id="74" name="Textfeld 73"/>
          <p:cNvSpPr txBox="1"/>
          <p:nvPr/>
        </p:nvSpPr>
        <p:spPr>
          <a:xfrm>
            <a:off x="11558204" y="4352114"/>
            <a:ext cx="412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/>
              <a:t>T</a:t>
            </a:r>
            <a:r>
              <a:rPr lang="de-DE" sz="1000" dirty="0" smtClean="0"/>
              <a:t>1-a</a:t>
            </a:r>
          </a:p>
          <a:p>
            <a:pPr algn="r"/>
            <a:r>
              <a:rPr lang="de-DE" sz="1000" dirty="0" smtClean="0"/>
              <a:t>b</a:t>
            </a:r>
          </a:p>
          <a:p>
            <a:pPr algn="r"/>
            <a:r>
              <a:rPr lang="de-DE" sz="1000" dirty="0"/>
              <a:t>c</a:t>
            </a:r>
            <a:endParaRPr lang="de-DE" sz="1000" dirty="0" smtClean="0"/>
          </a:p>
          <a:p>
            <a:pPr algn="r"/>
            <a:r>
              <a:rPr lang="de-DE" sz="1000" dirty="0" smtClean="0"/>
              <a:t>d</a:t>
            </a:r>
          </a:p>
          <a:p>
            <a:pPr algn="r"/>
            <a:r>
              <a:rPr lang="de-DE" sz="1000" dirty="0" smtClean="0"/>
              <a:t>e</a:t>
            </a:r>
          </a:p>
          <a:p>
            <a:pPr algn="r"/>
            <a:r>
              <a:rPr lang="de-DE" sz="1000" dirty="0" smtClean="0"/>
              <a:t>f</a:t>
            </a:r>
            <a:endParaRPr lang="de-DE" sz="1000" dirty="0"/>
          </a:p>
        </p:txBody>
      </p:sp>
      <p:sp>
        <p:nvSpPr>
          <p:cNvPr id="15" name="Pfeil nach unten 14"/>
          <p:cNvSpPr/>
          <p:nvPr/>
        </p:nvSpPr>
        <p:spPr>
          <a:xfrm>
            <a:off x="3182559" y="4405369"/>
            <a:ext cx="215660" cy="87753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/>
          <p:cNvSpPr/>
          <p:nvPr/>
        </p:nvSpPr>
        <p:spPr>
          <a:xfrm>
            <a:off x="2537055" y="4321395"/>
            <a:ext cx="6479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1" dirty="0" smtClean="0"/>
              <a:t>Rotation</a:t>
            </a:r>
            <a:endParaRPr lang="de-DE" sz="1000" b="1" dirty="0"/>
          </a:p>
        </p:txBody>
      </p:sp>
      <p:sp>
        <p:nvSpPr>
          <p:cNvPr id="82" name="Textfeld 81"/>
          <p:cNvSpPr txBox="1"/>
          <p:nvPr/>
        </p:nvSpPr>
        <p:spPr>
          <a:xfrm>
            <a:off x="10922453" y="2359360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Co-host UTU</a:t>
            </a:r>
            <a:endParaRPr lang="de-DE" sz="1000" dirty="0"/>
          </a:p>
        </p:txBody>
      </p:sp>
      <p:sp>
        <p:nvSpPr>
          <p:cNvPr id="83" name="Textfeld 82"/>
          <p:cNvSpPr txBox="1"/>
          <p:nvPr/>
        </p:nvSpPr>
        <p:spPr>
          <a:xfrm>
            <a:off x="4259874" y="2372777"/>
            <a:ext cx="8066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Co-host UM</a:t>
            </a:r>
            <a:endParaRPr lang="de-DE" sz="1000" dirty="0"/>
          </a:p>
        </p:txBody>
      </p:sp>
      <p:sp>
        <p:nvSpPr>
          <p:cNvPr id="77" name="Titel 10"/>
          <p:cNvSpPr txBox="1">
            <a:spLocks/>
          </p:cNvSpPr>
          <p:nvPr/>
        </p:nvSpPr>
        <p:spPr>
          <a:xfrm>
            <a:off x="222990" y="319969"/>
            <a:ext cx="10153463" cy="638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Collaborative work: inter-team activities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972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Breitbild</PresentationFormat>
  <Paragraphs>74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International patient case seminar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Bas de Leng</dc:creator>
  <cp:lastModifiedBy>Bas de Leng</cp:lastModifiedBy>
  <cp:revision>154</cp:revision>
  <dcterms:created xsi:type="dcterms:W3CDTF">2021-11-05T13:24:28Z</dcterms:created>
  <dcterms:modified xsi:type="dcterms:W3CDTF">2023-03-24T17:49:37Z</dcterms:modified>
</cp:coreProperties>
</file>